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18"/>
  </p:notesMasterIdLst>
  <p:sldIdLst>
    <p:sldId id="256" r:id="rId2"/>
    <p:sldId id="271" r:id="rId3"/>
    <p:sldId id="258" r:id="rId4"/>
    <p:sldId id="259" r:id="rId5"/>
    <p:sldId id="260" r:id="rId6"/>
    <p:sldId id="261" r:id="rId7"/>
    <p:sldId id="262" r:id="rId8"/>
    <p:sldId id="272" r:id="rId9"/>
    <p:sldId id="265" r:id="rId10"/>
    <p:sldId id="266" r:id="rId11"/>
    <p:sldId id="274" r:id="rId12"/>
    <p:sldId id="267" r:id="rId13"/>
    <p:sldId id="268" r:id="rId14"/>
    <p:sldId id="269" r:id="rId15"/>
    <p:sldId id="270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47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36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mo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A4E8-3F60-CB4C-AEB2-671B0FF3411A}" type="datetimeFigureOut">
              <a:rPr lang="en-US" smtClean="0"/>
              <a:t>6/19/20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F0BC4-AAF3-324A-A61A-A8DE2077CD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48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7a90b1ea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7a90b1ea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784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7a90b1e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7a90b1e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075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6/19/20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6/19/20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6/19/20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1490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6/19/20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6/19/20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6/19/20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6/19/20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6/19/20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6/19/20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6/19/20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7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wav"/><Relationship Id="rId3" Type="http://schemas.microsoft.com/office/2007/relationships/media" Target="../media/media6.wav"/><Relationship Id="rId7" Type="http://schemas.microsoft.com/office/2007/relationships/media" Target="../media/media8.wav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audio" Target="../media/media7.wav"/><Relationship Id="rId5" Type="http://schemas.microsoft.com/office/2007/relationships/media" Target="../media/media7.wav"/><Relationship Id="rId10" Type="http://schemas.openxmlformats.org/officeDocument/2006/relationships/image" Target="../media/image7.png"/><Relationship Id="rId4" Type="http://schemas.openxmlformats.org/officeDocument/2006/relationships/audio" Target="../media/media6.wav"/><Relationship Id="rId9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10.mov"/><Relationship Id="rId7" Type="http://schemas.openxmlformats.org/officeDocument/2006/relationships/image" Target="../media/image9.png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mov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s229.stanford.edu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dirty="0"/>
              <a:t>CS 229 / stats 229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416830"/>
            <a:ext cx="7891272" cy="1069848"/>
          </a:xfr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799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Computer Vision / Image Recognition</a:t>
            </a:r>
          </a:p>
          <a:p>
            <a:pPr lvl="1"/>
            <a:r>
              <a:rPr lang="en-US" dirty="0" err="1"/>
              <a:t>ImageNet</a:t>
            </a:r>
            <a:endParaRPr lang="en-US" dirty="0"/>
          </a:p>
          <a:p>
            <a:pPr lvl="1"/>
            <a:r>
              <a:rPr lang="en-US" dirty="0"/>
              <a:t>Convolutional Neural Networks</a:t>
            </a:r>
          </a:p>
          <a:p>
            <a:pPr lvl="1"/>
            <a:r>
              <a:rPr lang="en-US" dirty="0"/>
              <a:t>Autonomous driving</a:t>
            </a:r>
          </a:p>
          <a:p>
            <a:r>
              <a:rPr lang="en-US" dirty="0"/>
              <a:t>Speech Recognition</a:t>
            </a:r>
          </a:p>
          <a:p>
            <a:pPr lvl="1"/>
            <a:r>
              <a:rPr lang="en-US" dirty="0"/>
              <a:t>Voice assistants</a:t>
            </a:r>
          </a:p>
          <a:p>
            <a:r>
              <a:rPr lang="en-US" dirty="0"/>
              <a:t>Language Translation</a:t>
            </a:r>
          </a:p>
          <a:p>
            <a:pPr lvl="1"/>
            <a:r>
              <a:rPr lang="en-US" dirty="0"/>
              <a:t>Google Translate</a:t>
            </a:r>
          </a:p>
          <a:p>
            <a:pPr lvl="1"/>
            <a:r>
              <a:rPr lang="en-US" dirty="0"/>
              <a:t>Unsupervised Translation</a:t>
            </a:r>
          </a:p>
          <a:p>
            <a:r>
              <a:rPr lang="en-US" dirty="0"/>
              <a:t>Game Playing / Deep Reinforcement Learning</a:t>
            </a:r>
          </a:p>
          <a:p>
            <a:pPr lvl="1"/>
            <a:r>
              <a:rPr lang="en-US" dirty="0"/>
              <a:t>ATARI</a:t>
            </a:r>
          </a:p>
          <a:p>
            <a:pPr lvl="1"/>
            <a:r>
              <a:rPr lang="en-US" dirty="0" err="1"/>
              <a:t>AlphaGo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667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Preview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5F8F320-691F-CE41-B521-1150F98F18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6817190"/>
              </p:ext>
            </p:extLst>
          </p:nvPr>
        </p:nvGraphicFramePr>
        <p:xfrm>
          <a:off x="1069975" y="1745673"/>
          <a:ext cx="10058400" cy="4849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39880">
                  <a:extLst>
                    <a:ext uri="{9D8B030D-6E8A-4147-A177-3AD203B41FA5}">
                      <a16:colId xmlns:a16="http://schemas.microsoft.com/office/drawing/2014/main" val="1765553184"/>
                    </a:ext>
                  </a:extLst>
                </a:gridCol>
                <a:gridCol w="5018520">
                  <a:extLst>
                    <a:ext uri="{9D8B030D-6E8A-4147-A177-3AD203B41FA5}">
                      <a16:colId xmlns:a16="http://schemas.microsoft.com/office/drawing/2014/main" val="1076369206"/>
                    </a:ext>
                  </a:extLst>
                </a:gridCol>
              </a:tblGrid>
              <a:tr h="1205346">
                <a:tc>
                  <a:txBody>
                    <a:bodyPr/>
                    <a:lstStyle/>
                    <a:p>
                      <a:r>
                        <a:rPr lang="en-US" sz="1600" dirty="0"/>
                        <a:t>Week 1 – Mathematical Background (3)</a:t>
                      </a:r>
                    </a:p>
                    <a:p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Linear Algebra, Matrix Calculus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Probability and Statistics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Week 5 – Reinforcement Learning (2)</a:t>
                      </a:r>
                    </a:p>
                    <a:p>
                      <a:endParaRPr lang="en-US" sz="16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MDP, Value / Policy Iteration, Bellman </a:t>
                      </a:r>
                      <a:r>
                        <a:rPr lang="en-US" sz="1400" b="0" dirty="0" err="1"/>
                        <a:t>Eqn</a:t>
                      </a:r>
                      <a:endParaRPr lang="en-US" sz="14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Continuous States, Fitted VI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379474"/>
                  </a:ext>
                </a:extLst>
              </a:tr>
              <a:tr h="1205346">
                <a:tc>
                  <a:txBody>
                    <a:bodyPr/>
                    <a:lstStyle/>
                    <a:p>
                      <a:r>
                        <a:rPr lang="en-US" sz="1600" b="1" dirty="0"/>
                        <a:t>Week 2 – Supervised Learning (4)</a:t>
                      </a:r>
                    </a:p>
                    <a:p>
                      <a:endParaRPr lang="en-US" sz="16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Linear and Logistic Regression,  Gradient Descent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Exponential Family, Generalized Linear Models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Gaussian Discriminant Analysis, 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Week 6 – Unsupervised Learning (3)</a:t>
                      </a:r>
                    </a:p>
                    <a:p>
                      <a:endParaRPr lang="en-US" sz="16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K-means, GMM, EM, Factor Analysis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PCA, 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742448"/>
                  </a:ext>
                </a:extLst>
              </a:tr>
              <a:tr h="1205346">
                <a:tc>
                  <a:txBody>
                    <a:bodyPr/>
                    <a:lstStyle/>
                    <a:p>
                      <a:r>
                        <a:rPr lang="en-US" sz="1600" b="1" dirty="0"/>
                        <a:t>Week 3 – Supervised Learning (2)</a:t>
                      </a:r>
                    </a:p>
                    <a:p>
                      <a:endParaRPr lang="en-US" sz="16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Kernel Methods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Bayesian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Week 7 – Advanced  / Other Topics (3)</a:t>
                      </a:r>
                    </a:p>
                    <a:p>
                      <a:endParaRPr lang="en-US" sz="1600" b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Maximum Entropy, Proper Scoring Rules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Variational Inference, VAE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Evaluation Metrics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225330"/>
                  </a:ext>
                </a:extLst>
              </a:tr>
              <a:tr h="120534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Week 4 – Deep Learning (2), Learning Theory (2)</a:t>
                      </a:r>
                    </a:p>
                    <a:p>
                      <a:pPr algn="l"/>
                      <a:endParaRPr lang="en-US" sz="1400" b="0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Neural Networks, Backpropagation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Bias/Variance, Regularization, Uniform Convergence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Week 8 – Conclusion (2)</a:t>
                      </a:r>
                    </a:p>
                    <a:p>
                      <a:endParaRPr lang="en-US" sz="1600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Practical Advice and Tips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dirty="0"/>
                        <a:t>Course Recap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811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064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- Supervised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308" y="2120900"/>
            <a:ext cx="5401733" cy="4051300"/>
          </a:xfrm>
        </p:spPr>
      </p:pic>
    </p:spTree>
    <p:extLst>
      <p:ext uri="{BB962C8B-B14F-4D97-AF65-F5344CB8AC3E}">
        <p14:creationId xmlns:p14="http://schemas.microsoft.com/office/powerpoint/2010/main" val="1395209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</a:t>
            </a:r>
            <a:r>
              <a:rPr lang="mr-IN" dirty="0"/>
              <a:t>–</a:t>
            </a:r>
            <a:r>
              <a:rPr lang="en-US" dirty="0"/>
              <a:t> UNSUPERVISED (ICA)</a:t>
            </a:r>
          </a:p>
        </p:txBody>
      </p:sp>
      <p:pic>
        <p:nvPicPr>
          <p:cNvPr id="9" name="twospeakers-mixed1.wav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2800571"/>
            <a:ext cx="812800" cy="812800"/>
          </a:xfrm>
        </p:spPr>
      </p:pic>
      <p:pic>
        <p:nvPicPr>
          <p:cNvPr id="10" name="twospeakers-mixed2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4754420"/>
            <a:ext cx="812800" cy="812800"/>
          </a:xfrm>
          <a:prstGeom prst="rect">
            <a:avLst/>
          </a:prstGeom>
        </p:spPr>
      </p:pic>
      <p:pic>
        <p:nvPicPr>
          <p:cNvPr id="11" name="twospeakers-separated1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2800571"/>
            <a:ext cx="812800" cy="812800"/>
          </a:xfrm>
          <a:prstGeom prst="rect">
            <a:avLst/>
          </a:prstGeom>
        </p:spPr>
      </p:pic>
      <p:pic>
        <p:nvPicPr>
          <p:cNvPr id="12" name="twospeakers-separated2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4754420"/>
            <a:ext cx="812800" cy="812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93612" y="223057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02207" y="2230576"/>
            <a:ext cx="126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Separated</a:t>
            </a:r>
          </a:p>
        </p:txBody>
      </p:sp>
    </p:spTree>
    <p:extLst>
      <p:ext uri="{BB962C8B-B14F-4D97-AF65-F5344CB8AC3E}">
        <p14:creationId xmlns:p14="http://schemas.microsoft.com/office/powerpoint/2010/main" val="211487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43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743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</a:t>
            </a:r>
            <a:r>
              <a:rPr lang="mr-IN" dirty="0"/>
              <a:t>–</a:t>
            </a:r>
            <a:r>
              <a:rPr lang="en-US" dirty="0"/>
              <a:t> UNSUPERVISED (ICA - II)</a:t>
            </a:r>
          </a:p>
        </p:txBody>
      </p:sp>
      <p:pic>
        <p:nvPicPr>
          <p:cNvPr id="4" name="speakermusic-mixed1.wav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2800571"/>
            <a:ext cx="812800" cy="812800"/>
          </a:xfrm>
        </p:spPr>
      </p:pic>
      <p:pic>
        <p:nvPicPr>
          <p:cNvPr id="5" name="speakermusic-mixed2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4754420"/>
            <a:ext cx="812800" cy="812800"/>
          </a:xfrm>
          <a:prstGeom prst="rect">
            <a:avLst/>
          </a:prstGeom>
        </p:spPr>
      </p:pic>
      <p:pic>
        <p:nvPicPr>
          <p:cNvPr id="6" name="speakermusic-separated1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2800571"/>
            <a:ext cx="812800" cy="812800"/>
          </a:xfrm>
          <a:prstGeom prst="rect">
            <a:avLst/>
          </a:prstGeom>
        </p:spPr>
      </p:pic>
      <p:pic>
        <p:nvPicPr>
          <p:cNvPr id="7" name="speakermusic-separated2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4754420"/>
            <a:ext cx="812800" cy="812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93612" y="223057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02207" y="2230576"/>
            <a:ext cx="126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Separated</a:t>
            </a:r>
          </a:p>
        </p:txBody>
      </p:sp>
    </p:spTree>
    <p:extLst>
      <p:ext uri="{BB962C8B-B14F-4D97-AF65-F5344CB8AC3E}">
        <p14:creationId xmlns:p14="http://schemas.microsoft.com/office/powerpoint/2010/main" val="44790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8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68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</a:t>
            </a:r>
            <a:r>
              <a:rPr lang="mr-IN" dirty="0"/>
              <a:t>–</a:t>
            </a:r>
            <a:r>
              <a:rPr lang="en-US" dirty="0"/>
              <a:t> REINFORCEMENT LEARNING</a:t>
            </a:r>
          </a:p>
        </p:txBody>
      </p:sp>
      <p:pic>
        <p:nvPicPr>
          <p:cNvPr id="4" name="Episode 1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2120" y="2093976"/>
            <a:ext cx="5181600" cy="4051300"/>
          </a:xfrm>
        </p:spPr>
      </p:pic>
      <p:pic>
        <p:nvPicPr>
          <p:cNvPr id="5" name="Episode 130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96585" y="2093976"/>
            <a:ext cx="5344528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73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Good luck!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340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08F5-BEA7-4446-BA5F-7B640AC6A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182A2-CFA6-8E4C-A21F-DE43E64DF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Instructor: 			Anand </a:t>
            </a:r>
            <a:r>
              <a:rPr lang="en-US" dirty="0" err="1"/>
              <a:t>Avati</a:t>
            </a: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Course Coordinator:	Amelie Byun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Course Advisor:		Swati Dube Batra</a:t>
            </a:r>
          </a:p>
          <a:p>
            <a:pPr marL="457200" indent="-342900">
              <a:spcBef>
                <a:spcPts val="0"/>
              </a:spcBef>
              <a:buSzPts val="1800"/>
              <a:buFont typeface="Wingdings" pitchFamily="2" charset="2"/>
              <a:buChar char="●"/>
            </a:pPr>
            <a:r>
              <a:rPr lang="en-US" dirty="0"/>
              <a:t>Head TA:			</a:t>
            </a:r>
            <a:r>
              <a:rPr lang="en-US" dirty="0" err="1"/>
              <a:t>Taide</a:t>
            </a:r>
            <a:r>
              <a:rPr lang="en-US" dirty="0"/>
              <a:t> Ding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TA:				Hao Sheng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TA:				</a:t>
            </a:r>
            <a:r>
              <a:rPr lang="en-US" dirty="0" err="1"/>
              <a:t>Fereshte</a:t>
            </a:r>
            <a:r>
              <a:rPr lang="en-US" dirty="0"/>
              <a:t> </a:t>
            </a:r>
            <a:r>
              <a:rPr lang="en-US" dirty="0" err="1"/>
              <a:t>Khani</a:t>
            </a: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TA:				Kelly Shen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TA:				Will </a:t>
            </a:r>
            <a:r>
              <a:rPr lang="en-US"/>
              <a:t>Deaderick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42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the course,</a:t>
            </a:r>
          </a:p>
          <a:p>
            <a:r>
              <a:rPr lang="en-US" dirty="0"/>
              <a:t>Be an expert in ML (understand the internals of ML algorithms)</a:t>
            </a:r>
          </a:p>
          <a:p>
            <a:r>
              <a:rPr lang="en-US" dirty="0"/>
              <a:t>Be able to build ML applications (know which algorithms to use when)</a:t>
            </a:r>
          </a:p>
          <a:p>
            <a:r>
              <a:rPr lang="en-US" dirty="0"/>
              <a:t>Be able to start ML research (read research papers)</a:t>
            </a:r>
          </a:p>
        </p:txBody>
      </p:sp>
    </p:spTree>
    <p:extLst>
      <p:ext uri="{BB962C8B-B14F-4D97-AF65-F5344CB8AC3E}">
        <p14:creationId xmlns:p14="http://schemas.microsoft.com/office/powerpoint/2010/main" val="1694536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computer science principles</a:t>
            </a:r>
          </a:p>
          <a:p>
            <a:pPr lvl="1"/>
            <a:r>
              <a:rPr lang="en-US" dirty="0"/>
              <a:t>Big-O notation</a:t>
            </a:r>
          </a:p>
          <a:p>
            <a:pPr lvl="1"/>
            <a:r>
              <a:rPr lang="en-US" dirty="0"/>
              <a:t>Comfortably write non-trivial code in Python/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Probability (CS 109, STATS 116 etc.)</a:t>
            </a:r>
          </a:p>
          <a:p>
            <a:pPr lvl="1"/>
            <a:r>
              <a:rPr lang="en-US" dirty="0"/>
              <a:t>Random Variables</a:t>
            </a:r>
          </a:p>
          <a:p>
            <a:pPr lvl="1"/>
            <a:r>
              <a:rPr lang="en-US" dirty="0"/>
              <a:t>Expectations</a:t>
            </a:r>
          </a:p>
          <a:p>
            <a:pPr lvl="1"/>
            <a:r>
              <a:rPr lang="en-US" dirty="0"/>
              <a:t>Distributions</a:t>
            </a:r>
          </a:p>
          <a:p>
            <a:r>
              <a:rPr lang="en-US" dirty="0"/>
              <a:t>Linear Algebra &amp; Multivariate/Matrix Calculus (MATH 51, etc.)</a:t>
            </a:r>
          </a:p>
          <a:p>
            <a:pPr lvl="1"/>
            <a:r>
              <a:rPr lang="en-US" dirty="0"/>
              <a:t>Gradients and Hessians</a:t>
            </a:r>
          </a:p>
          <a:p>
            <a:pPr lvl="1"/>
            <a:r>
              <a:rPr lang="en-US" dirty="0"/>
              <a:t>Eigenvalue/vector</a:t>
            </a:r>
          </a:p>
          <a:p>
            <a:pPr lvl="1"/>
            <a:endParaRPr lang="en-US" dirty="0"/>
          </a:p>
          <a:p>
            <a:r>
              <a:rPr lang="en-US" dirty="0"/>
              <a:t>Check your background with Homework 0!</a:t>
            </a:r>
          </a:p>
        </p:txBody>
      </p:sp>
    </p:spTree>
    <p:extLst>
      <p:ext uri="{BB962C8B-B14F-4D97-AF65-F5344CB8AC3E}">
        <p14:creationId xmlns:p14="http://schemas.microsoft.com/office/powerpoint/2010/main" val="128994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Honor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 study groups (strongly encouraged!)</a:t>
            </a:r>
          </a:p>
          <a:p>
            <a:r>
              <a:rPr lang="en-US" dirty="0"/>
              <a:t>Homework can be submitted in </a:t>
            </a:r>
            <a:r>
              <a:rPr lang="en-US" b="1" dirty="0"/>
              <a:t>pairs</a:t>
            </a:r>
            <a:r>
              <a:rPr lang="en-US" dirty="0"/>
              <a:t>. One pair cannot submit more than one HW.</a:t>
            </a:r>
            <a:endParaRPr lang="en-US" b="1" dirty="0"/>
          </a:p>
          <a:p>
            <a:r>
              <a:rPr lang="en-US" b="1" dirty="0"/>
              <a:t>It is an honor code violation to intentionally refer to a previous year's assignments (either writeup or code)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20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Summer version:</a:t>
            </a:r>
          </a:p>
          <a:p>
            <a:pPr lvl="1"/>
            <a:r>
              <a:rPr lang="en-US" dirty="0"/>
              <a:t>7.5 weeks (instead of usual 10-11 weeks)</a:t>
            </a:r>
          </a:p>
          <a:p>
            <a:pPr lvl="1"/>
            <a:r>
              <a:rPr lang="en-US" dirty="0"/>
              <a:t>No project</a:t>
            </a:r>
          </a:p>
          <a:p>
            <a:r>
              <a:rPr lang="en-US" dirty="0"/>
              <a:t>Grading: 3 HWs at  60% (3 x 20%),  Final exam at 40%</a:t>
            </a:r>
          </a:p>
          <a:p>
            <a:r>
              <a:rPr lang="en-US" dirty="0"/>
              <a:t>Healthy mix of math and Python coding</a:t>
            </a:r>
          </a:p>
          <a:p>
            <a:r>
              <a:rPr lang="en-US" dirty="0"/>
              <a:t>More topics and math in lieu of final project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Summer 2020 version</a:t>
            </a:r>
            <a:r>
              <a:rPr lang="en-US" dirty="0"/>
              <a:t>: Re-stream lecture videos from Summer 2019.</a:t>
            </a:r>
          </a:p>
          <a:p>
            <a:r>
              <a:rPr lang="en-US" dirty="0"/>
              <a:t>Videos released in weekly batches (2-4 per week), on the Friday of </a:t>
            </a:r>
            <a:r>
              <a:rPr lang="en-US" dirty="0" err="1"/>
              <a:t>prev</a:t>
            </a:r>
            <a:r>
              <a:rPr lang="en-US" dirty="0"/>
              <a:t> week.</a:t>
            </a:r>
          </a:p>
          <a:p>
            <a:r>
              <a:rPr lang="en-US" dirty="0"/>
              <a:t>Instructor OH: weekly</a:t>
            </a:r>
          </a:p>
        </p:txBody>
      </p:sp>
    </p:spTree>
    <p:extLst>
      <p:ext uri="{BB962C8B-B14F-4D97-AF65-F5344CB8AC3E}">
        <p14:creationId xmlns:p14="http://schemas.microsoft.com/office/powerpoint/2010/main" val="1008377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website (calendar, syllabus, notes) - </a:t>
            </a:r>
            <a:r>
              <a:rPr lang="en-US" dirty="0">
                <a:hlinkClick r:id="rId2"/>
              </a:rPr>
              <a:t>http://cs229.stanford.edu</a:t>
            </a:r>
            <a:endParaRPr lang="en-US" dirty="0"/>
          </a:p>
          <a:p>
            <a:r>
              <a:rPr lang="en-US" dirty="0"/>
              <a:t>Lectures on Canvas / Course Videos</a:t>
            </a:r>
          </a:p>
          <a:p>
            <a:r>
              <a:rPr lang="en-US" dirty="0"/>
              <a:t>Piazza</a:t>
            </a:r>
          </a:p>
          <a:p>
            <a:r>
              <a:rPr lang="en-US" dirty="0" err="1"/>
              <a:t>Gradescope</a:t>
            </a:r>
            <a:endParaRPr lang="en-US" dirty="0"/>
          </a:p>
          <a:p>
            <a:r>
              <a:rPr lang="en-US" dirty="0"/>
              <a:t>Office Hours (Zoom link and Password, </a:t>
            </a:r>
            <a:r>
              <a:rPr lang="en-US" dirty="0" err="1"/>
              <a:t>Queuestatus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95799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What to expect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Can be a challenging course, requires commitment!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  <a:p>
            <a:endParaRPr lang="en" dirty="0"/>
          </a:p>
          <a:p>
            <a:endParaRPr lang="en" dirty="0"/>
          </a:p>
          <a:p>
            <a:endParaRPr lang="en" dirty="0"/>
          </a:p>
          <a:p>
            <a:endParaRPr lang="en" dirty="0"/>
          </a:p>
          <a:p>
            <a:endParaRPr lang="en" dirty="0"/>
          </a:p>
          <a:p>
            <a:endParaRPr lang="en" dirty="0"/>
          </a:p>
          <a:p>
            <a:r>
              <a:rPr lang="en" dirty="0"/>
              <a:t>But it’s doable, and the teaching staff is here to help!</a:t>
            </a:r>
            <a:endParaRPr dirty="0"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239" y="2130100"/>
            <a:ext cx="3717535" cy="36285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3213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ml?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 “Machine Learning” coined by Arthur Samuel in 1959.</a:t>
            </a:r>
          </a:p>
          <a:p>
            <a:pPr lvl="1"/>
            <a:r>
              <a:rPr lang="en-US" dirty="0"/>
              <a:t>Samuel Checkers-playing Program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/>
              <a:t>Common definition (by Tom Mitchell): </a:t>
            </a:r>
          </a:p>
          <a:p>
            <a:pPr lvl="1"/>
            <a:r>
              <a:rPr lang="en-US" b="1" i="1" dirty="0"/>
              <a:t>Machine Learning is the study of computer algorithms that improve automatically through experience</a:t>
            </a:r>
          </a:p>
          <a:p>
            <a:pPr marL="274320" lvl="1" indent="0">
              <a:buNone/>
            </a:pPr>
            <a:endParaRPr lang="en-US" b="1" i="1" dirty="0"/>
          </a:p>
          <a:p>
            <a:pPr marL="274320" lvl="1" indent="0">
              <a:buNone/>
            </a:pPr>
            <a:endParaRPr lang="en-US" b="1" i="1" dirty="0"/>
          </a:p>
          <a:p>
            <a:r>
              <a:rPr lang="en-US" dirty="0"/>
              <a:t>Subfield of Artificial Intelligence (AI)</a:t>
            </a:r>
          </a:p>
          <a:p>
            <a:pPr lvl="1"/>
            <a:r>
              <a:rPr lang="en-US" dirty="0"/>
              <a:t>The hottest subfield - reinvigorated interest in AI due to deep learning!</a:t>
            </a:r>
          </a:p>
        </p:txBody>
      </p:sp>
    </p:spTree>
    <p:extLst>
      <p:ext uri="{BB962C8B-B14F-4D97-AF65-F5344CB8AC3E}">
        <p14:creationId xmlns:p14="http://schemas.microsoft.com/office/powerpoint/2010/main" val="1040652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9439</TotalTime>
  <Words>645</Words>
  <Application>Microsoft Macintosh PowerPoint</Application>
  <PresentationFormat>Widescreen</PresentationFormat>
  <Paragraphs>125</Paragraphs>
  <Slides>16</Slides>
  <Notes>2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Mangal</vt:lpstr>
      <vt:lpstr>Rockwell</vt:lpstr>
      <vt:lpstr>Rockwell Condensed</vt:lpstr>
      <vt:lpstr>Rockwell Extra Bold</vt:lpstr>
      <vt:lpstr>Wingdings</vt:lpstr>
      <vt:lpstr>Wood Type</vt:lpstr>
      <vt:lpstr>Machine learning CS 229 / stats 229</vt:lpstr>
      <vt:lpstr>Meet the team</vt:lpstr>
      <vt:lpstr>Goals</vt:lpstr>
      <vt:lpstr>Prerequisites</vt:lpstr>
      <vt:lpstr>Honor code</vt:lpstr>
      <vt:lpstr>Course structure</vt:lpstr>
      <vt:lpstr>Logistics</vt:lpstr>
      <vt:lpstr>What to expect</vt:lpstr>
      <vt:lpstr>What is ml?</vt:lpstr>
      <vt:lpstr>Recent progress</vt:lpstr>
      <vt:lpstr>Course Preview</vt:lpstr>
      <vt:lpstr>Preview - Supervised</vt:lpstr>
      <vt:lpstr>PREVIEW – UNSUPERVISED (ICA)</vt:lpstr>
      <vt:lpstr>PREVIEW – UNSUPERVISED (ICA - II)</vt:lpstr>
      <vt:lpstr>PREVIEW – REINFORCEMENT LEARNING</vt:lpstr>
      <vt:lpstr>Good luck!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Microsoft Office User</dc:creator>
  <cp:lastModifiedBy>Microsoft Office User</cp:lastModifiedBy>
  <cp:revision>77</cp:revision>
  <dcterms:created xsi:type="dcterms:W3CDTF">2019-06-20T22:07:26Z</dcterms:created>
  <dcterms:modified xsi:type="dcterms:W3CDTF">2020-06-22T20:28:28Z</dcterms:modified>
</cp:coreProperties>
</file>

<file path=docProps/thumbnail.jpeg>
</file>